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59" r:id="rId10"/>
    <p:sldId id="258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4" autoAdjust="0"/>
    <p:restoredTop sz="94660"/>
  </p:normalViewPr>
  <p:slideViewPr>
    <p:cSldViewPr snapToGrid="0">
      <p:cViewPr>
        <p:scale>
          <a:sx n="100" d="100"/>
          <a:sy n="100" d="100"/>
        </p:scale>
        <p:origin x="-1950" y="-4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2364" y="7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18142A-6509-45CE-9960-EAF072364967}" type="datetimeFigureOut">
              <a:rPr lang="pt-BR" smtClean="0"/>
              <a:pPr/>
              <a:t>21/11/2016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2DFC13-160F-4D90-B6E2-F591F3ABFA8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8737763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1990" y="4490720"/>
            <a:ext cx="7772400" cy="1884998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dirty="0" smtClean="0"/>
              <a:t>Clique para editar o título mestre</a:t>
            </a:r>
            <a:endParaRPr lang="en-US" dirty="0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82099" y="96838"/>
            <a:ext cx="4572182" cy="4759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758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840" y="894080"/>
            <a:ext cx="7680960" cy="796609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8312150" cy="486981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35767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416561"/>
            <a:ext cx="6935152" cy="2418079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BR" dirty="0" smtClean="0"/>
              <a:t>Agradecimento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3007361"/>
            <a:ext cx="5187632" cy="213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 smtClean="0"/>
              <a:t>Contato</a:t>
            </a:r>
          </a:p>
        </p:txBody>
      </p:sp>
    </p:spTree>
    <p:extLst>
      <p:ext uri="{BB962C8B-B14F-4D97-AF65-F5344CB8AC3E}">
        <p14:creationId xmlns:p14="http://schemas.microsoft.com/office/powerpoint/2010/main" xmlns="" val="1430545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884810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cosemsmg.org.br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cagec@planejamento.mg.gov.br" TargetMode="External"/><Relationship Id="rId2" Type="http://schemas.openxmlformats.org/officeDocument/2006/relationships/hyperlink" Target="http://www.portalcagec.mg.gov.br/index.php/certificado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5400" dirty="0" smtClean="0"/>
              <a:t>AÇÕES IMPORTANTES NO INÍCIO DO MANDATO</a:t>
            </a:r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xmlns="" val="151906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Obrigada!!!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>
                <a:hlinkClick r:id="rId2"/>
              </a:rPr>
              <a:t>info@cosemsmg.org.br</a:t>
            </a:r>
            <a:endParaRPr lang="pt-BR" dirty="0" smtClean="0"/>
          </a:p>
          <a:p>
            <a:r>
              <a:rPr lang="pt-BR" dirty="0" err="1" smtClean="0"/>
              <a:t>Intranet.cosemsmg.com.br</a:t>
            </a: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65317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5640" y="335280"/>
            <a:ext cx="7680960" cy="796609"/>
          </a:xfrm>
        </p:spPr>
        <p:txBody>
          <a:bodyPr/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pt-BR" sz="2800" dirty="0" smtClean="0"/>
              <a:t>ASSINATURA ELETRÔNICA (TOKEN)</a:t>
            </a:r>
            <a:br>
              <a:rPr lang="pt-BR" sz="2800" dirty="0" smtClean="0"/>
            </a:b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90550" y="809624"/>
            <a:ext cx="8312150" cy="4869815"/>
          </a:xfrm>
        </p:spPr>
        <p:txBody>
          <a:bodyPr/>
          <a:lstStyle/>
          <a:p>
            <a:r>
              <a:rPr lang="pt-BR" dirty="0" smtClean="0"/>
              <a:t>Quem Precisa? Prefeito(a) e Secretário(a) Municipal de Saúde</a:t>
            </a:r>
          </a:p>
          <a:p>
            <a:pPr marL="228600" lvl="1">
              <a:spcBef>
                <a:spcPts val="1000"/>
              </a:spcBef>
            </a:pPr>
            <a:r>
              <a:rPr lang="pt-BR" sz="2800" dirty="0"/>
              <a:t>Quem já tem </a:t>
            </a:r>
            <a:r>
              <a:rPr lang="pt-BR" sz="2800" dirty="0" err="1"/>
              <a:t>token</a:t>
            </a:r>
            <a:r>
              <a:rPr lang="pt-BR" sz="2800" dirty="0"/>
              <a:t>: o que fazer</a:t>
            </a:r>
            <a:r>
              <a:rPr lang="pt-BR" sz="2800" dirty="0" smtClean="0"/>
              <a:t>? </a:t>
            </a:r>
            <a:endParaRPr lang="pt-BR" sz="2800" dirty="0"/>
          </a:p>
          <a:p>
            <a:pPr marL="228600" lvl="1">
              <a:spcBef>
                <a:spcPts val="1000"/>
              </a:spcBef>
            </a:pPr>
            <a:r>
              <a:rPr lang="pt-BR" sz="2800" dirty="0" smtClean="0"/>
              <a:t>Empresas certificadoras – Orientações nas URS</a:t>
            </a:r>
          </a:p>
          <a:p>
            <a:r>
              <a:rPr lang="pt-BR" dirty="0" smtClean="0"/>
              <a:t>GEICOM – Sistema Estadual </a:t>
            </a:r>
          </a:p>
          <a:p>
            <a:r>
              <a:rPr lang="pt-BR" dirty="0" smtClean="0"/>
              <a:t>Assistência Farmacêutica – compra de medicamentos e atesto de notas fiscais no sistema próprio</a:t>
            </a:r>
          </a:p>
          <a:p>
            <a:r>
              <a:rPr lang="pt-BR" dirty="0" smtClean="0"/>
              <a:t>SIOPS</a:t>
            </a:r>
          </a:p>
          <a:p>
            <a:pPr lvl="1"/>
            <a:r>
              <a:rPr lang="pt-BR" dirty="0" smtClean="0"/>
              <a:t>Prefeito cadastra o Secretário de Saúde e este informa o contador ou responsável pelo preenchimento</a:t>
            </a:r>
          </a:p>
          <a:p>
            <a:pPr lvl="1"/>
            <a:r>
              <a:rPr lang="pt-BR" dirty="0" smtClean="0"/>
              <a:t>Alerta quanto aos bimestres de 2016 ( 1 ao 5) – transição</a:t>
            </a:r>
          </a:p>
          <a:p>
            <a:pPr lvl="1"/>
            <a:r>
              <a:rPr lang="pt-BR" dirty="0" smtClean="0"/>
              <a:t>Prazo de alimentação do último bimestre (30 de janeiro)</a:t>
            </a:r>
          </a:p>
          <a:p>
            <a:pPr lvl="1"/>
            <a:r>
              <a:rPr lang="pt-BR" dirty="0" smtClean="0"/>
              <a:t>Notificação (30 dias)</a:t>
            </a:r>
          </a:p>
          <a:p>
            <a:pPr lvl="1"/>
            <a:r>
              <a:rPr lang="pt-BR" dirty="0" smtClean="0"/>
              <a:t>Suspensão das transferências constitucionais e legais</a:t>
            </a:r>
          </a:p>
          <a:p>
            <a:pPr lvl="1"/>
            <a:endParaRPr lang="pt-BR" dirty="0" smtClean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97646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4440" y="335280"/>
            <a:ext cx="7680960" cy="796609"/>
          </a:xfrm>
        </p:spPr>
        <p:txBody>
          <a:bodyPr/>
          <a:lstStyle/>
          <a:p>
            <a:r>
              <a:rPr lang="en-US" sz="3600" b="1" dirty="0"/>
              <a:t>A </a:t>
            </a:r>
            <a:r>
              <a:rPr lang="en-US" sz="3600" b="1" dirty="0" err="1"/>
              <a:t>gestão</a:t>
            </a:r>
            <a:r>
              <a:rPr lang="en-US" sz="3600" b="1" dirty="0"/>
              <a:t> anterior </a:t>
            </a:r>
            <a:r>
              <a:rPr lang="en-US" sz="3600" b="1" dirty="0" err="1"/>
              <a:t>não</a:t>
            </a:r>
            <a:r>
              <a:rPr lang="en-US" sz="3600" b="1" dirty="0"/>
              <a:t> </a:t>
            </a:r>
            <a:r>
              <a:rPr lang="en-US" sz="3600" b="1" dirty="0" err="1"/>
              <a:t>alimentou</a:t>
            </a:r>
            <a:r>
              <a:rPr lang="en-US" sz="3600" b="1" dirty="0"/>
              <a:t> o SIOPS, </a:t>
            </a:r>
            <a:r>
              <a:rPr lang="en-US" sz="3600" b="1" dirty="0" err="1"/>
              <a:t>como</a:t>
            </a:r>
            <a:r>
              <a:rPr lang="en-US" sz="3600" b="1" dirty="0"/>
              <a:t> </a:t>
            </a:r>
            <a:r>
              <a:rPr lang="en-US" sz="3600" b="1" dirty="0" err="1"/>
              <a:t>proceder</a:t>
            </a:r>
            <a:r>
              <a:rPr lang="en-US" sz="3600" b="1" dirty="0"/>
              <a:t>?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850" y="2120900"/>
            <a:ext cx="8312150" cy="4091939"/>
          </a:xfrm>
        </p:spPr>
        <p:txBody>
          <a:bodyPr/>
          <a:lstStyle/>
          <a:p>
            <a:pPr algn="just"/>
            <a:r>
              <a:rPr lang="en-US" sz="3200" dirty="0" smtClean="0"/>
              <a:t>Na </a:t>
            </a:r>
            <a:r>
              <a:rPr lang="en-US" sz="3200" dirty="0" err="1"/>
              <a:t>hipótese</a:t>
            </a:r>
            <a:r>
              <a:rPr lang="en-US" sz="3200" dirty="0"/>
              <a:t> da </a:t>
            </a:r>
            <a:r>
              <a:rPr lang="en-US" sz="3200" dirty="0" err="1"/>
              <a:t>não</a:t>
            </a:r>
            <a:r>
              <a:rPr lang="en-US" sz="3200" dirty="0"/>
              <a:t> </a:t>
            </a:r>
            <a:r>
              <a:rPr lang="en-US" sz="3200" dirty="0" err="1"/>
              <a:t>transmissão</a:t>
            </a:r>
            <a:r>
              <a:rPr lang="en-US" sz="3200" dirty="0"/>
              <a:t> dos dados </a:t>
            </a:r>
            <a:r>
              <a:rPr lang="en-US" sz="3200" dirty="0" err="1"/>
              <a:t>em</a:t>
            </a:r>
            <a:r>
              <a:rPr lang="en-US" sz="3200" dirty="0"/>
              <a:t> </a:t>
            </a:r>
            <a:r>
              <a:rPr lang="en-US" sz="3200" dirty="0" err="1"/>
              <a:t>razão</a:t>
            </a:r>
            <a:r>
              <a:rPr lang="en-US" sz="3200" dirty="0"/>
              <a:t> da </a:t>
            </a:r>
            <a:r>
              <a:rPr lang="en-US" sz="3200" dirty="0" err="1"/>
              <a:t>ausência</a:t>
            </a:r>
            <a:r>
              <a:rPr lang="en-US" sz="3200" dirty="0"/>
              <a:t> do </a:t>
            </a:r>
            <a:r>
              <a:rPr lang="en-US" sz="3200" dirty="0" err="1"/>
              <a:t>Balanço</a:t>
            </a:r>
            <a:r>
              <a:rPr lang="en-US" sz="3200" dirty="0"/>
              <a:t> </a:t>
            </a:r>
            <a:r>
              <a:rPr lang="en-US" sz="3200" dirty="0" err="1"/>
              <a:t>Geral</a:t>
            </a:r>
            <a:r>
              <a:rPr lang="en-US" sz="3200" dirty="0"/>
              <a:t>,  o </a:t>
            </a:r>
            <a:r>
              <a:rPr lang="en-US" sz="3200" dirty="0" err="1"/>
              <a:t>atual</a:t>
            </a:r>
            <a:r>
              <a:rPr lang="en-US" sz="3200" dirty="0"/>
              <a:t> </a:t>
            </a:r>
            <a:r>
              <a:rPr lang="en-US" sz="3200" dirty="0" err="1"/>
              <a:t>gestor</a:t>
            </a:r>
            <a:r>
              <a:rPr lang="en-US" sz="3200" dirty="0"/>
              <a:t> </a:t>
            </a:r>
            <a:r>
              <a:rPr lang="en-US" sz="3200" dirty="0" err="1"/>
              <a:t>deverá</a:t>
            </a:r>
            <a:r>
              <a:rPr lang="en-US" sz="3200" dirty="0"/>
              <a:t> </a:t>
            </a:r>
            <a:r>
              <a:rPr lang="en-US" sz="3200" dirty="0" err="1"/>
              <a:t>acionar</a:t>
            </a:r>
            <a:r>
              <a:rPr lang="en-US" sz="3200" dirty="0"/>
              <a:t> o </a:t>
            </a:r>
            <a:r>
              <a:rPr lang="en-US" sz="3200" dirty="0" err="1"/>
              <a:t>gestor</a:t>
            </a:r>
            <a:r>
              <a:rPr lang="en-US" sz="3200" dirty="0"/>
              <a:t> anterior </a:t>
            </a:r>
            <a:r>
              <a:rPr lang="en-US" sz="3200" dirty="0" err="1"/>
              <a:t>mediante</a:t>
            </a:r>
            <a:r>
              <a:rPr lang="en-US" sz="3200" dirty="0"/>
              <a:t> </a:t>
            </a:r>
            <a:r>
              <a:rPr lang="en-US" sz="3200" dirty="0" err="1"/>
              <a:t>às</a:t>
            </a:r>
            <a:r>
              <a:rPr lang="en-US" sz="3200" dirty="0"/>
              <a:t> </a:t>
            </a:r>
            <a:r>
              <a:rPr lang="en-US" sz="3200" dirty="0" err="1" smtClean="0"/>
              <a:t>ações</a:t>
            </a:r>
            <a:r>
              <a:rPr lang="en-US" sz="3200" dirty="0" smtClean="0"/>
              <a:t> </a:t>
            </a:r>
            <a:r>
              <a:rPr lang="en-US" sz="3200" dirty="0" err="1" smtClean="0"/>
              <a:t>judiciais</a:t>
            </a:r>
            <a:r>
              <a:rPr lang="en-US" sz="3200" dirty="0" smtClean="0"/>
              <a:t> </a:t>
            </a:r>
            <a:r>
              <a:rPr lang="en-US" sz="3200" dirty="0" err="1"/>
              <a:t>competentes</a:t>
            </a:r>
            <a:r>
              <a:rPr lang="en-US" sz="3200" dirty="0"/>
              <a:t> (</a:t>
            </a:r>
            <a:r>
              <a:rPr lang="en-US" sz="3200" dirty="0" err="1"/>
              <a:t>Improbidade</a:t>
            </a:r>
            <a:r>
              <a:rPr lang="en-US" sz="3200" dirty="0"/>
              <a:t> </a:t>
            </a:r>
            <a:r>
              <a:rPr lang="en-US" sz="3200" dirty="0" err="1"/>
              <a:t>administrativa</a:t>
            </a:r>
            <a:r>
              <a:rPr lang="en-US" sz="3200" dirty="0"/>
              <a:t>, </a:t>
            </a:r>
            <a:r>
              <a:rPr lang="en-US" sz="3200" dirty="0" err="1"/>
              <a:t>Prestação</a:t>
            </a:r>
            <a:r>
              <a:rPr lang="en-US" sz="3200" dirty="0"/>
              <a:t> de </a:t>
            </a:r>
            <a:r>
              <a:rPr lang="en-US" sz="3200" dirty="0" err="1"/>
              <a:t>Contas</a:t>
            </a:r>
            <a:r>
              <a:rPr lang="en-US" sz="3200" dirty="0"/>
              <a:t>, </a:t>
            </a:r>
            <a:r>
              <a:rPr lang="en-US" sz="3200" dirty="0" err="1"/>
              <a:t>Ordinária</a:t>
            </a:r>
            <a:r>
              <a:rPr lang="en-US" sz="3200" dirty="0"/>
              <a:t> de </a:t>
            </a:r>
            <a:r>
              <a:rPr lang="en-US" sz="3200" dirty="0" err="1"/>
              <a:t>Ressarcimento</a:t>
            </a:r>
            <a:r>
              <a:rPr lang="en-US" sz="3200" dirty="0"/>
              <a:t> e/</a:t>
            </a:r>
            <a:r>
              <a:rPr lang="en-US" sz="3200" dirty="0" err="1"/>
              <a:t>ou</a:t>
            </a:r>
            <a:r>
              <a:rPr lang="en-US" sz="3200" dirty="0"/>
              <a:t> </a:t>
            </a:r>
            <a:r>
              <a:rPr lang="en-US" sz="3200" dirty="0" err="1"/>
              <a:t>Requerer</a:t>
            </a:r>
            <a:r>
              <a:rPr lang="en-US" sz="3200" dirty="0"/>
              <a:t> </a:t>
            </a:r>
            <a:r>
              <a:rPr lang="en-US" sz="3200" dirty="0" err="1"/>
              <a:t>ao</a:t>
            </a:r>
            <a:r>
              <a:rPr lang="en-US" sz="3200" dirty="0"/>
              <a:t> Tribunal de </a:t>
            </a:r>
            <a:r>
              <a:rPr lang="en-US" sz="3200" dirty="0" err="1"/>
              <a:t>Contas</a:t>
            </a:r>
            <a:r>
              <a:rPr lang="en-US" sz="3200" dirty="0"/>
              <a:t> a </a:t>
            </a:r>
            <a:r>
              <a:rPr lang="en-US" sz="3200" dirty="0" err="1"/>
              <a:t>Tomada</a:t>
            </a:r>
            <a:r>
              <a:rPr lang="en-US" sz="3200" dirty="0"/>
              <a:t> de </a:t>
            </a:r>
            <a:r>
              <a:rPr lang="en-US" sz="3200" dirty="0" err="1"/>
              <a:t>Contas</a:t>
            </a:r>
            <a:r>
              <a:rPr lang="en-US" sz="3200" dirty="0"/>
              <a:t> Especial </a:t>
            </a:r>
            <a:r>
              <a:rPr lang="en-US" sz="3200" dirty="0" err="1"/>
              <a:t>etc</a:t>
            </a:r>
            <a:r>
              <a:rPr lang="en-US" sz="3200" dirty="0"/>
              <a:t>).</a:t>
            </a:r>
          </a:p>
          <a:p>
            <a:pPr marL="0" indent="0" algn="just">
              <a:buNone/>
            </a:pPr>
            <a:r>
              <a:rPr lang="en-US" sz="2400" dirty="0" smtClean="0"/>
              <a:t> </a:t>
            </a:r>
            <a:r>
              <a:rPr lang="en-US" sz="2400" dirty="0"/>
              <a:t>          </a:t>
            </a:r>
          </a:p>
        </p:txBody>
      </p:sp>
    </p:spTree>
    <p:extLst>
      <p:ext uri="{BB962C8B-B14F-4D97-AF65-F5344CB8AC3E}">
        <p14:creationId xmlns:p14="http://schemas.microsoft.com/office/powerpoint/2010/main" xmlns="" val="268939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41500"/>
            <a:ext cx="8312150" cy="4472939"/>
          </a:xfrm>
        </p:spPr>
        <p:txBody>
          <a:bodyPr/>
          <a:lstStyle/>
          <a:p>
            <a:pPr algn="just"/>
            <a:r>
              <a:rPr lang="en-US" dirty="0" err="1" smtClean="0"/>
              <a:t>Deverá</a:t>
            </a:r>
            <a:r>
              <a:rPr lang="en-US" dirty="0" smtClean="0"/>
              <a:t> </a:t>
            </a:r>
            <a:r>
              <a:rPr lang="en-US" dirty="0" err="1"/>
              <a:t>ser</a:t>
            </a:r>
            <a:r>
              <a:rPr lang="en-US" dirty="0"/>
              <a:t> </a:t>
            </a:r>
            <a:r>
              <a:rPr lang="en-US" dirty="0" err="1"/>
              <a:t>encaminhado</a:t>
            </a:r>
            <a:r>
              <a:rPr lang="en-US" dirty="0"/>
              <a:t> </a:t>
            </a:r>
            <a:r>
              <a:rPr lang="en-US" dirty="0" err="1"/>
              <a:t>pelos</a:t>
            </a:r>
            <a:r>
              <a:rPr lang="en-US" dirty="0"/>
              <a:t> </a:t>
            </a:r>
            <a:r>
              <a:rPr lang="en-US" dirty="0" err="1"/>
              <a:t>Correios</a:t>
            </a:r>
            <a:r>
              <a:rPr lang="en-US" dirty="0"/>
              <a:t> (com AR) </a:t>
            </a:r>
            <a:r>
              <a:rPr lang="en-US" dirty="0" err="1"/>
              <a:t>ofício</a:t>
            </a:r>
            <a:r>
              <a:rPr lang="en-US" dirty="0"/>
              <a:t> </a:t>
            </a:r>
            <a:r>
              <a:rPr lang="en-US" dirty="0" err="1"/>
              <a:t>assinado</a:t>
            </a:r>
            <a:r>
              <a:rPr lang="en-US" dirty="0"/>
              <a:t> </a:t>
            </a:r>
            <a:r>
              <a:rPr lang="en-US" dirty="0" err="1"/>
              <a:t>pelo</a:t>
            </a:r>
            <a:r>
              <a:rPr lang="en-US" dirty="0"/>
              <a:t> </a:t>
            </a:r>
            <a:r>
              <a:rPr lang="en-US" dirty="0" err="1"/>
              <a:t>prefeito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exercício</a:t>
            </a:r>
            <a:r>
              <a:rPr lang="en-US" dirty="0"/>
              <a:t>, com firma </a:t>
            </a:r>
            <a:r>
              <a:rPr lang="en-US" dirty="0" err="1"/>
              <a:t>reconhecida</a:t>
            </a:r>
            <a:r>
              <a:rPr lang="en-US" dirty="0"/>
              <a:t>, </a:t>
            </a:r>
            <a:r>
              <a:rPr lang="en-US" dirty="0" err="1"/>
              <a:t>relatando</a:t>
            </a:r>
            <a:r>
              <a:rPr lang="en-US" dirty="0"/>
              <a:t> a </a:t>
            </a:r>
            <a:r>
              <a:rPr lang="en-US" dirty="0" err="1"/>
              <a:t>situação</a:t>
            </a:r>
            <a:r>
              <a:rPr lang="en-US" dirty="0"/>
              <a:t> do </a:t>
            </a:r>
            <a:r>
              <a:rPr lang="en-US" dirty="0" err="1"/>
              <a:t>município</a:t>
            </a:r>
            <a:r>
              <a:rPr lang="en-US" dirty="0"/>
              <a:t>, </a:t>
            </a:r>
            <a:r>
              <a:rPr lang="en-US" dirty="0" err="1"/>
              <a:t>justificando</a:t>
            </a:r>
            <a:r>
              <a:rPr lang="en-US" dirty="0"/>
              <a:t> o </a:t>
            </a:r>
            <a:r>
              <a:rPr lang="en-US" dirty="0" err="1"/>
              <a:t>não</a:t>
            </a:r>
            <a:r>
              <a:rPr lang="en-US" dirty="0"/>
              <a:t> </a:t>
            </a:r>
            <a:r>
              <a:rPr lang="en-US" dirty="0" err="1"/>
              <a:t>preenchimento</a:t>
            </a:r>
            <a:r>
              <a:rPr lang="en-US" dirty="0"/>
              <a:t> do SIOPS </a:t>
            </a:r>
            <a:r>
              <a:rPr lang="en-US" dirty="0" err="1"/>
              <a:t>relativo</a:t>
            </a:r>
            <a:r>
              <a:rPr lang="en-US" dirty="0"/>
              <a:t> </a:t>
            </a:r>
            <a:r>
              <a:rPr lang="en-US" dirty="0" err="1"/>
              <a:t>ao</a:t>
            </a:r>
            <a:r>
              <a:rPr lang="en-US" dirty="0"/>
              <a:t> </a:t>
            </a:r>
            <a:r>
              <a:rPr lang="en-US" dirty="0" err="1"/>
              <a:t>ano</a:t>
            </a:r>
            <a:r>
              <a:rPr lang="en-US" dirty="0"/>
              <a:t> XX, e </a:t>
            </a:r>
            <a:r>
              <a:rPr lang="en-US" dirty="0" err="1"/>
              <a:t>informando</a:t>
            </a:r>
            <a:r>
              <a:rPr lang="en-US" dirty="0"/>
              <a:t> e-mail e </a:t>
            </a:r>
            <a:r>
              <a:rPr lang="en-US" dirty="0" err="1"/>
              <a:t>telefone</a:t>
            </a:r>
            <a:r>
              <a:rPr lang="en-US" dirty="0"/>
              <a:t> </a:t>
            </a:r>
            <a:r>
              <a:rPr lang="en-US" dirty="0" err="1"/>
              <a:t>anexado</a:t>
            </a:r>
            <a:r>
              <a:rPr lang="en-US" dirty="0"/>
              <a:t> de </a:t>
            </a:r>
            <a:r>
              <a:rPr lang="en-US" dirty="0" err="1"/>
              <a:t>cópia</a:t>
            </a:r>
            <a:r>
              <a:rPr lang="en-US" dirty="0"/>
              <a:t> </a:t>
            </a:r>
            <a:r>
              <a:rPr lang="en-US" dirty="0" err="1"/>
              <a:t>protocolada</a:t>
            </a:r>
            <a:r>
              <a:rPr lang="en-US" dirty="0"/>
              <a:t> da </a:t>
            </a:r>
            <a:r>
              <a:rPr lang="en-US" dirty="0" err="1"/>
              <a:t>inicial</a:t>
            </a:r>
            <a:r>
              <a:rPr lang="en-US" dirty="0"/>
              <a:t> da </a:t>
            </a:r>
            <a:r>
              <a:rPr lang="en-US" dirty="0" err="1"/>
              <a:t>ação</a:t>
            </a:r>
            <a:r>
              <a:rPr lang="en-US" dirty="0"/>
              <a:t> </a:t>
            </a:r>
            <a:r>
              <a:rPr lang="en-US" dirty="0" err="1"/>
              <a:t>proposta</a:t>
            </a:r>
            <a:r>
              <a:rPr lang="en-US" dirty="0"/>
              <a:t>, a </a:t>
            </a:r>
            <a:r>
              <a:rPr lang="en-US" dirty="0" err="1"/>
              <a:t>fim</a:t>
            </a:r>
            <a:r>
              <a:rPr lang="en-US" dirty="0"/>
              <a:t> de </a:t>
            </a:r>
            <a:r>
              <a:rPr lang="en-US" dirty="0" err="1" smtClean="0"/>
              <a:t>que</a:t>
            </a:r>
            <a:r>
              <a:rPr lang="en-US" dirty="0" smtClean="0"/>
              <a:t> o MS </a:t>
            </a:r>
            <a:r>
              <a:rPr lang="en-US" dirty="0" err="1" smtClean="0"/>
              <a:t>possa</a:t>
            </a:r>
            <a:r>
              <a:rPr lang="en-US" dirty="0" smtClean="0"/>
              <a:t> </a:t>
            </a:r>
            <a:r>
              <a:rPr lang="en-US" dirty="0" err="1" smtClean="0"/>
              <a:t>classificar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município</a:t>
            </a:r>
            <a:r>
              <a:rPr lang="en-US" dirty="0"/>
              <a:t> no SIOPS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Balanço</a:t>
            </a:r>
            <a:r>
              <a:rPr lang="en-US" dirty="0"/>
              <a:t> (SB), de </a:t>
            </a:r>
            <a:r>
              <a:rPr lang="en-US" dirty="0" err="1"/>
              <a:t>modo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o </a:t>
            </a:r>
            <a:r>
              <a:rPr lang="en-US" dirty="0" err="1"/>
              <a:t>município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consiga</a:t>
            </a:r>
            <a:r>
              <a:rPr lang="en-US" dirty="0" smtClean="0"/>
              <a:t> </a:t>
            </a:r>
            <a:r>
              <a:rPr lang="en-US" dirty="0" err="1" smtClean="0"/>
              <a:t>transmitir</a:t>
            </a:r>
            <a:r>
              <a:rPr lang="en-US" dirty="0" smtClean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períodos</a:t>
            </a:r>
            <a:r>
              <a:rPr lang="en-US" dirty="0"/>
              <a:t> </a:t>
            </a:r>
            <a:r>
              <a:rPr lang="en-US" dirty="0" err="1"/>
              <a:t>subsequentes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endParaRPr lang="sk-SK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34440" y="271780"/>
            <a:ext cx="6144260" cy="796609"/>
          </a:xfrm>
        </p:spPr>
        <p:txBody>
          <a:bodyPr/>
          <a:lstStyle/>
          <a:p>
            <a:r>
              <a:rPr lang="en-US" sz="3600" b="1" dirty="0"/>
              <a:t>A </a:t>
            </a:r>
            <a:r>
              <a:rPr lang="en-US" sz="3600" b="1" dirty="0" err="1"/>
              <a:t>gestão</a:t>
            </a:r>
            <a:r>
              <a:rPr lang="en-US" sz="3600" b="1" dirty="0"/>
              <a:t> anterior </a:t>
            </a:r>
            <a:r>
              <a:rPr lang="en-US" sz="3600" b="1" dirty="0" err="1"/>
              <a:t>não</a:t>
            </a:r>
            <a:r>
              <a:rPr lang="en-US" sz="3600" b="1" dirty="0"/>
              <a:t> </a:t>
            </a:r>
            <a:r>
              <a:rPr lang="en-US" sz="3600" b="1" dirty="0" err="1"/>
              <a:t>alimentou</a:t>
            </a:r>
            <a:r>
              <a:rPr lang="en-US" sz="3600" b="1" dirty="0"/>
              <a:t> o SIOPS, </a:t>
            </a:r>
            <a:r>
              <a:rPr lang="en-US" sz="3600" b="1" dirty="0" err="1"/>
              <a:t>como</a:t>
            </a:r>
            <a:r>
              <a:rPr lang="en-US" sz="3600" b="1" dirty="0"/>
              <a:t> </a:t>
            </a:r>
            <a:r>
              <a:rPr lang="en-US" sz="3600" b="1" dirty="0" err="1"/>
              <a:t>proceder</a:t>
            </a:r>
            <a:r>
              <a:rPr lang="en-US" sz="3600" b="1" dirty="0"/>
              <a:t>?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37427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0" y="2184400"/>
            <a:ext cx="8312150" cy="4231639"/>
          </a:xfrm>
        </p:spPr>
        <p:txBody>
          <a:bodyPr/>
          <a:lstStyle/>
          <a:p>
            <a:pPr algn="just"/>
            <a:r>
              <a:rPr lang="sk-SK" dirty="0" smtClean="0"/>
              <a:t>O </a:t>
            </a:r>
            <a:r>
              <a:rPr lang="sk-SK" dirty="0"/>
              <a:t>Ofício deve ser </a:t>
            </a:r>
            <a:r>
              <a:rPr lang="sk-SK" dirty="0" smtClean="0"/>
              <a:t>encaminhado:</a:t>
            </a:r>
            <a:endParaRPr lang="sk-SK" dirty="0"/>
          </a:p>
          <a:p>
            <a:pPr marL="0" indent="0" algn="just">
              <a:buNone/>
            </a:pPr>
            <a:r>
              <a:rPr lang="sk-SK" dirty="0" smtClean="0"/>
              <a:t>Diretoria </a:t>
            </a:r>
            <a:r>
              <a:rPr lang="sk-SK" dirty="0"/>
              <a:t>do Departamento de Economia da Saúde, Investimentos e Desenvolvimento – DESID/SE/MS.</a:t>
            </a:r>
          </a:p>
          <a:p>
            <a:pPr marL="0" indent="0" algn="just">
              <a:buNone/>
            </a:pPr>
            <a:r>
              <a:rPr lang="sk-SK" dirty="0"/>
              <a:t>Sistema de Informações sobre Orçamentos Públicos em Saúde - SIOPS/ CGES/ DESID/SE/MS</a:t>
            </a:r>
          </a:p>
          <a:p>
            <a:pPr marL="0" indent="0" algn="just">
              <a:buNone/>
            </a:pPr>
            <a:r>
              <a:rPr lang="sk-SK" dirty="0"/>
              <a:t>Esplanada dos Ministérios, Bloco G, Anexo B, sala 475B </a:t>
            </a:r>
          </a:p>
          <a:p>
            <a:pPr marL="0" indent="0" algn="just">
              <a:buNone/>
            </a:pPr>
            <a:r>
              <a:rPr lang="pt-BR" dirty="0"/>
              <a:t>Brasília – DF  CEP: 70058-900.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196340" y="525780"/>
            <a:ext cx="7680960" cy="796609"/>
          </a:xfrm>
        </p:spPr>
        <p:txBody>
          <a:bodyPr/>
          <a:lstStyle/>
          <a:p>
            <a:r>
              <a:rPr lang="en-US" sz="3600" b="1" dirty="0"/>
              <a:t>A </a:t>
            </a:r>
            <a:r>
              <a:rPr lang="en-US" sz="3600" b="1" dirty="0" err="1"/>
              <a:t>gestão</a:t>
            </a:r>
            <a:r>
              <a:rPr lang="en-US" sz="3600" b="1" dirty="0"/>
              <a:t> anterior </a:t>
            </a:r>
            <a:r>
              <a:rPr lang="en-US" sz="3600" b="1" dirty="0" err="1"/>
              <a:t>não</a:t>
            </a:r>
            <a:r>
              <a:rPr lang="en-US" sz="3600" b="1" dirty="0"/>
              <a:t> </a:t>
            </a:r>
            <a:r>
              <a:rPr lang="en-US" sz="3600" b="1" dirty="0" err="1"/>
              <a:t>alimentou</a:t>
            </a:r>
            <a:r>
              <a:rPr lang="en-US" sz="3600" b="1" dirty="0"/>
              <a:t> o SIOPS, </a:t>
            </a:r>
            <a:r>
              <a:rPr lang="en-US" sz="3600" b="1" dirty="0" err="1"/>
              <a:t>como</a:t>
            </a:r>
            <a:r>
              <a:rPr lang="en-US" sz="3600" b="1" dirty="0"/>
              <a:t> </a:t>
            </a:r>
            <a:r>
              <a:rPr lang="en-US" sz="3600" b="1" dirty="0" err="1"/>
              <a:t>proceder</a:t>
            </a:r>
            <a:r>
              <a:rPr lang="en-US" sz="3600" b="1" dirty="0"/>
              <a:t>?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222847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CADASTROS IMPORTANTES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CAGEC - </a:t>
            </a:r>
            <a:r>
              <a:rPr lang="en-US" dirty="0" err="1"/>
              <a:t>Cadastro</a:t>
            </a:r>
            <a:r>
              <a:rPr lang="en-US" dirty="0"/>
              <a:t> </a:t>
            </a:r>
            <a:r>
              <a:rPr lang="en-US" dirty="0" err="1"/>
              <a:t>Geral</a:t>
            </a:r>
            <a:r>
              <a:rPr lang="en-US" dirty="0"/>
              <a:t> de </a:t>
            </a:r>
            <a:r>
              <a:rPr lang="en-US" dirty="0" err="1" smtClean="0"/>
              <a:t>Convenentes</a:t>
            </a:r>
            <a:r>
              <a:rPr lang="en-US" dirty="0" smtClean="0"/>
              <a:t> (Estado)</a:t>
            </a:r>
          </a:p>
          <a:p>
            <a:r>
              <a:rPr lang="en-US" dirty="0" smtClean="0">
                <a:hlinkClick r:id="rId2"/>
              </a:rPr>
              <a:t>www.portalcagec.mg.gov.br</a:t>
            </a:r>
            <a:endParaRPr lang="en-US" dirty="0" smtClean="0"/>
          </a:p>
          <a:p>
            <a:r>
              <a:rPr lang="en-US" dirty="0">
                <a:hlinkClick r:id="rId3"/>
              </a:rPr>
              <a:t>cagec@</a:t>
            </a:r>
            <a:r>
              <a:rPr lang="en-US" dirty="0" smtClean="0">
                <a:hlinkClick r:id="rId3"/>
              </a:rPr>
              <a:t>planejamento.mg.gov.br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4502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CADASTROS IMPORTANTES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DICON – </a:t>
            </a:r>
            <a:r>
              <a:rPr lang="en-US" dirty="0" err="1"/>
              <a:t>Divisão</a:t>
            </a:r>
            <a:r>
              <a:rPr lang="en-US" dirty="0"/>
              <a:t> de </a:t>
            </a:r>
            <a:r>
              <a:rPr lang="en-US" dirty="0" err="1"/>
              <a:t>Convênios</a:t>
            </a:r>
            <a:r>
              <a:rPr lang="en-US" dirty="0"/>
              <a:t> (Federal)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err="1" smtClean="0"/>
              <a:t>Formulário</a:t>
            </a:r>
            <a:r>
              <a:rPr lang="en-US" dirty="0"/>
              <a:t>  com </a:t>
            </a:r>
            <a:r>
              <a:rPr lang="en-US" dirty="0" err="1"/>
              <a:t>os</a:t>
            </a:r>
            <a:r>
              <a:rPr lang="en-US" dirty="0"/>
              <a:t> dados do Fundo Municipal de </a:t>
            </a:r>
            <a:r>
              <a:rPr lang="en-US" dirty="0" err="1"/>
              <a:t>Saúde</a:t>
            </a:r>
            <a:r>
              <a:rPr lang="en-US" dirty="0"/>
              <a:t>, do </a:t>
            </a:r>
            <a:r>
              <a:rPr lang="en-US" dirty="0" err="1"/>
              <a:t>Secretário</a:t>
            </a:r>
            <a:r>
              <a:rPr lang="en-US" dirty="0"/>
              <a:t> Municipal de </a:t>
            </a:r>
            <a:r>
              <a:rPr lang="en-US" dirty="0" err="1"/>
              <a:t>Saúde</a:t>
            </a:r>
            <a:r>
              <a:rPr lang="en-US" dirty="0"/>
              <a:t> e </a:t>
            </a:r>
            <a:r>
              <a:rPr lang="en-US" dirty="0" smtClean="0"/>
              <a:t>do </a:t>
            </a:r>
            <a:r>
              <a:rPr lang="en-US" dirty="0" err="1" smtClean="0"/>
              <a:t>Prefeito</a:t>
            </a:r>
            <a:r>
              <a:rPr lang="en-US" dirty="0"/>
              <a:t>.</a:t>
            </a:r>
          </a:p>
          <a:p>
            <a:pPr algn="just"/>
            <a:endParaRPr lang="en-US" dirty="0"/>
          </a:p>
          <a:p>
            <a:pPr algn="just"/>
            <a:r>
              <a:rPr lang="en-US" dirty="0" err="1"/>
              <a:t>É</a:t>
            </a:r>
            <a:r>
              <a:rPr lang="en-US" dirty="0"/>
              <a:t> </a:t>
            </a:r>
            <a:r>
              <a:rPr lang="en-US" dirty="0" err="1"/>
              <a:t>necessário</a:t>
            </a:r>
            <a:r>
              <a:rPr lang="en-US" dirty="0"/>
              <a:t> </a:t>
            </a:r>
            <a:r>
              <a:rPr lang="en-US" dirty="0" err="1"/>
              <a:t>ainda</a:t>
            </a:r>
            <a:r>
              <a:rPr lang="en-US" dirty="0"/>
              <a:t>, o </a:t>
            </a:r>
            <a:r>
              <a:rPr lang="en-US" dirty="0" err="1"/>
              <a:t>envio</a:t>
            </a:r>
            <a:r>
              <a:rPr lang="en-US" dirty="0"/>
              <a:t> da </a:t>
            </a:r>
            <a:r>
              <a:rPr lang="en-US" dirty="0" err="1"/>
              <a:t>cópia</a:t>
            </a:r>
            <a:r>
              <a:rPr lang="en-US" dirty="0"/>
              <a:t> do RG e do CPF do </a:t>
            </a:r>
            <a:r>
              <a:rPr lang="en-US" dirty="0" err="1"/>
              <a:t>Secretário</a:t>
            </a:r>
            <a:r>
              <a:rPr lang="en-US" dirty="0"/>
              <a:t> e do </a:t>
            </a:r>
            <a:r>
              <a:rPr lang="en-US" dirty="0" err="1"/>
              <a:t>Prefeito</a:t>
            </a:r>
            <a:r>
              <a:rPr lang="en-US" dirty="0"/>
              <a:t>, do </a:t>
            </a:r>
            <a:r>
              <a:rPr lang="en-US" dirty="0" err="1"/>
              <a:t>Ato</a:t>
            </a:r>
            <a:r>
              <a:rPr lang="en-US" dirty="0"/>
              <a:t> de </a:t>
            </a:r>
            <a:r>
              <a:rPr lang="en-US" dirty="0" err="1"/>
              <a:t>Designação</a:t>
            </a:r>
            <a:r>
              <a:rPr lang="en-US" dirty="0"/>
              <a:t> do </a:t>
            </a:r>
            <a:r>
              <a:rPr lang="en-US" dirty="0" err="1"/>
              <a:t>Secretário</a:t>
            </a:r>
            <a:r>
              <a:rPr lang="en-US" dirty="0"/>
              <a:t> de </a:t>
            </a:r>
            <a:r>
              <a:rPr lang="en-US" dirty="0" err="1"/>
              <a:t>Saúde</a:t>
            </a:r>
            <a:r>
              <a:rPr lang="en-US" dirty="0"/>
              <a:t> (</a:t>
            </a:r>
            <a:r>
              <a:rPr lang="en-US" dirty="0" err="1"/>
              <a:t>Portaria</a:t>
            </a:r>
            <a:r>
              <a:rPr lang="en-US" dirty="0"/>
              <a:t>), da Ata de Posse do </a:t>
            </a:r>
            <a:r>
              <a:rPr lang="en-US" dirty="0" err="1"/>
              <a:t>Prefeito</a:t>
            </a:r>
            <a:r>
              <a:rPr lang="en-US" dirty="0"/>
              <a:t> e da </a:t>
            </a:r>
            <a:r>
              <a:rPr lang="en-US" dirty="0" err="1"/>
              <a:t>à</a:t>
            </a:r>
            <a:r>
              <a:rPr lang="en-US" dirty="0"/>
              <a:t> Lei de </a:t>
            </a:r>
            <a:r>
              <a:rPr lang="en-US" dirty="0" err="1"/>
              <a:t>Criação</a:t>
            </a:r>
            <a:r>
              <a:rPr lang="en-US" dirty="0"/>
              <a:t> do Fundo Municipal de </a:t>
            </a:r>
            <a:r>
              <a:rPr lang="en-US" dirty="0" err="1"/>
              <a:t>Saúde</a:t>
            </a:r>
            <a:r>
              <a:rPr lang="en-US" dirty="0"/>
              <a:t>.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101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CADASTRO IMPORTANTES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O </a:t>
            </a:r>
            <a:r>
              <a:rPr lang="en-US" dirty="0" err="1"/>
              <a:t>formulário</a:t>
            </a:r>
            <a:r>
              <a:rPr lang="en-US" dirty="0"/>
              <a:t> e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documentos</a:t>
            </a:r>
            <a:r>
              <a:rPr lang="en-US" dirty="0"/>
              <a:t> </a:t>
            </a:r>
            <a:r>
              <a:rPr lang="en-US" dirty="0" err="1"/>
              <a:t>devem</a:t>
            </a:r>
            <a:r>
              <a:rPr lang="en-US" dirty="0"/>
              <a:t> </a:t>
            </a:r>
            <a:r>
              <a:rPr lang="en-US" dirty="0" err="1"/>
              <a:t>ser</a:t>
            </a:r>
            <a:r>
              <a:rPr lang="en-US" dirty="0"/>
              <a:t> </a:t>
            </a:r>
            <a:r>
              <a:rPr lang="en-US" dirty="0" err="1"/>
              <a:t>encaminhados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meio</a:t>
            </a:r>
            <a:r>
              <a:rPr lang="en-US" dirty="0"/>
              <a:t> de </a:t>
            </a:r>
            <a:r>
              <a:rPr lang="en-US" dirty="0" err="1"/>
              <a:t>ofício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a SEDE do DICON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Estados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ENDEREÇO DICON MG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 err="1" smtClean="0"/>
              <a:t>Endereço</a:t>
            </a:r>
            <a:r>
              <a:rPr lang="en-US" dirty="0"/>
              <a:t>: R. </a:t>
            </a:r>
            <a:r>
              <a:rPr lang="en-US" dirty="0" err="1"/>
              <a:t>Espírito</a:t>
            </a:r>
            <a:r>
              <a:rPr lang="en-US" dirty="0"/>
              <a:t> Santo, 500 - 13º </a:t>
            </a:r>
            <a:r>
              <a:rPr lang="en-US" dirty="0" err="1" smtClean="0"/>
              <a:t>andar</a:t>
            </a:r>
            <a:r>
              <a:rPr lang="en-US" dirty="0" smtClean="0"/>
              <a:t>, </a:t>
            </a:r>
            <a:r>
              <a:rPr lang="en-US" dirty="0" err="1"/>
              <a:t>Bairro</a:t>
            </a:r>
            <a:r>
              <a:rPr lang="en-US" dirty="0"/>
              <a:t>: Centro</a:t>
            </a:r>
          </a:p>
          <a:p>
            <a:pPr lvl="1"/>
            <a:r>
              <a:rPr lang="en-US" dirty="0"/>
              <a:t>Belo Horizonte/MG CEP: 30160-030</a:t>
            </a:r>
          </a:p>
          <a:p>
            <a:pPr lvl="1"/>
            <a:r>
              <a:rPr lang="en-US" dirty="0" err="1"/>
              <a:t>Telefones</a:t>
            </a:r>
            <a:r>
              <a:rPr lang="en-US" dirty="0"/>
              <a:t>:</a:t>
            </a:r>
          </a:p>
          <a:p>
            <a:pPr lvl="1"/>
            <a:r>
              <a:rPr lang="is-IS" dirty="0"/>
              <a:t>Gab.: (31) 3248.2840/2849</a:t>
            </a:r>
          </a:p>
          <a:p>
            <a:pPr lvl="1"/>
            <a:r>
              <a:rPr lang="pt-BR" dirty="0"/>
              <a:t>Prestação de Contas: (31) 3248.2842</a:t>
            </a:r>
          </a:p>
          <a:p>
            <a:pPr lvl="1"/>
            <a:r>
              <a:rPr lang="pt-BR" dirty="0"/>
              <a:t>Habilitação: (31) 3248.2843   </a:t>
            </a:r>
          </a:p>
          <a:p>
            <a:pPr lvl="1"/>
            <a:r>
              <a:rPr lang="is-IS" dirty="0"/>
              <a:t>Fax: (31) 3224.6611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7440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NOMEAÇÕES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35124"/>
            <a:ext cx="8312150" cy="4869815"/>
          </a:xfrm>
        </p:spPr>
        <p:txBody>
          <a:bodyPr/>
          <a:lstStyle/>
          <a:p>
            <a:pPr algn="just"/>
            <a:r>
              <a:rPr lang="en-US" sz="3600" dirty="0" err="1" smtClean="0"/>
              <a:t>Novas</a:t>
            </a:r>
            <a:r>
              <a:rPr lang="en-US" sz="3600" dirty="0" smtClean="0"/>
              <a:t> </a:t>
            </a:r>
            <a:r>
              <a:rPr lang="en-US" sz="3600" dirty="0" err="1"/>
              <a:t>N</a:t>
            </a:r>
            <a:r>
              <a:rPr lang="en-US" sz="3600" dirty="0" err="1" smtClean="0"/>
              <a:t>omeações</a:t>
            </a:r>
            <a:r>
              <a:rPr lang="en-US" sz="3600" dirty="0" smtClean="0"/>
              <a:t> de </a:t>
            </a:r>
            <a:r>
              <a:rPr lang="en-US" sz="3600" dirty="0" err="1"/>
              <a:t>S</a:t>
            </a:r>
            <a:r>
              <a:rPr lang="en-US" sz="3600" dirty="0" err="1" smtClean="0"/>
              <a:t>ecretários</a:t>
            </a:r>
            <a:r>
              <a:rPr lang="en-US" sz="3600" dirty="0" smtClean="0"/>
              <a:t> </a:t>
            </a:r>
            <a:r>
              <a:rPr lang="en-US" sz="3600" dirty="0" err="1"/>
              <a:t>M</a:t>
            </a:r>
            <a:r>
              <a:rPr lang="en-US" sz="3600" dirty="0" err="1" smtClean="0"/>
              <a:t>unicipais</a:t>
            </a:r>
            <a:r>
              <a:rPr lang="en-US" sz="3600" dirty="0" smtClean="0"/>
              <a:t> de </a:t>
            </a:r>
            <a:r>
              <a:rPr lang="en-US" sz="3600" dirty="0" err="1" smtClean="0"/>
              <a:t>Saúde</a:t>
            </a:r>
            <a:r>
              <a:rPr lang="en-US" sz="3600" dirty="0"/>
              <a:t> </a:t>
            </a:r>
            <a:r>
              <a:rPr lang="en-US" sz="3600" dirty="0" err="1" smtClean="0"/>
              <a:t>devem</a:t>
            </a:r>
            <a:r>
              <a:rPr lang="en-US" sz="3600" dirty="0" smtClean="0"/>
              <a:t> </a:t>
            </a:r>
            <a:r>
              <a:rPr lang="en-US" sz="3600" dirty="0" err="1" smtClean="0"/>
              <a:t>ser</a:t>
            </a:r>
            <a:r>
              <a:rPr lang="en-US" sz="3600" dirty="0" smtClean="0"/>
              <a:t> </a:t>
            </a:r>
            <a:r>
              <a:rPr lang="en-US" sz="3600" dirty="0" err="1" smtClean="0"/>
              <a:t>enviadas</a:t>
            </a:r>
            <a:r>
              <a:rPr lang="en-US" sz="3600" dirty="0" smtClean="0"/>
              <a:t> </a:t>
            </a:r>
            <a:r>
              <a:rPr lang="en-US" sz="3600" dirty="0" err="1" smtClean="0"/>
              <a:t>ao</a:t>
            </a:r>
            <a:r>
              <a:rPr lang="en-US" sz="3600" dirty="0" smtClean="0"/>
              <a:t> COSEMS/MG </a:t>
            </a:r>
            <a:r>
              <a:rPr lang="en-US" sz="3600" dirty="0" err="1" smtClean="0"/>
              <a:t>para</a:t>
            </a:r>
            <a:r>
              <a:rPr lang="en-US" sz="3600" dirty="0" smtClean="0"/>
              <a:t> </a:t>
            </a:r>
            <a:r>
              <a:rPr lang="en-US" sz="3600" dirty="0" err="1" smtClean="0"/>
              <a:t>atualização</a:t>
            </a:r>
            <a:r>
              <a:rPr lang="en-US" sz="3600" dirty="0" smtClean="0"/>
              <a:t> do </a:t>
            </a:r>
            <a:r>
              <a:rPr lang="en-US" sz="3600" dirty="0" err="1" smtClean="0"/>
              <a:t>banco</a:t>
            </a:r>
            <a:r>
              <a:rPr lang="en-US" sz="3600" dirty="0" smtClean="0"/>
              <a:t> de dados:</a:t>
            </a:r>
          </a:p>
          <a:p>
            <a:pPr lvl="1"/>
            <a:r>
              <a:rPr lang="en-US" sz="3200" dirty="0" err="1" smtClean="0"/>
              <a:t>Orientações</a:t>
            </a:r>
            <a:r>
              <a:rPr lang="en-US" sz="3200" dirty="0" smtClean="0"/>
              <a:t> </a:t>
            </a:r>
            <a:r>
              <a:rPr lang="en-US" sz="3200" dirty="0" err="1" smtClean="0"/>
              <a:t>técnicas</a:t>
            </a:r>
            <a:endParaRPr lang="en-US" sz="3200" dirty="0" smtClean="0"/>
          </a:p>
          <a:p>
            <a:pPr lvl="1"/>
            <a:r>
              <a:rPr lang="en-US" sz="3200" dirty="0" err="1" smtClean="0"/>
              <a:t>Fórum</a:t>
            </a:r>
            <a:r>
              <a:rPr lang="en-US" sz="3200" dirty="0" smtClean="0"/>
              <a:t> Regional </a:t>
            </a:r>
          </a:p>
          <a:p>
            <a:pPr lvl="1"/>
            <a:r>
              <a:rPr lang="en-US" sz="3200" dirty="0" err="1" smtClean="0"/>
              <a:t>Cursos</a:t>
            </a:r>
            <a:endParaRPr lang="en-US" sz="3200" dirty="0" smtClean="0"/>
          </a:p>
          <a:p>
            <a:pPr lvl="1"/>
            <a:r>
              <a:rPr lang="en-US" sz="3200" dirty="0" err="1" smtClean="0"/>
              <a:t>Reuniões</a:t>
            </a:r>
            <a:r>
              <a:rPr lang="en-US" sz="3200" dirty="0" smtClean="0"/>
              <a:t> </a:t>
            </a:r>
            <a:endParaRPr lang="en-US" sz="3200" dirty="0"/>
          </a:p>
          <a:p>
            <a:r>
              <a:rPr lang="en-US" sz="3600" dirty="0" err="1" smtClean="0"/>
              <a:t>info@cosemsmg.org.br</a:t>
            </a:r>
            <a:endParaRPr lang="en-US" sz="3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3959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</TotalTime>
  <Words>407</Words>
  <Application>Microsoft Macintosh PowerPoint</Application>
  <PresentationFormat>Apresentação na tela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Tema do Office</vt:lpstr>
      <vt:lpstr>AÇÕES IMPORTANTES NO INÍCIO DO MANDATO</vt:lpstr>
      <vt:lpstr>ASSINATURA ELETRÔNICA (TOKEN) </vt:lpstr>
      <vt:lpstr>A gestão anterior não alimentou o SIOPS, como proceder? </vt:lpstr>
      <vt:lpstr>A gestão anterior não alimentou o SIOPS, como proceder? </vt:lpstr>
      <vt:lpstr>A gestão anterior não alimentou o SIOPS, como proceder? </vt:lpstr>
      <vt:lpstr>CADASTROS IMPORTANTES</vt:lpstr>
      <vt:lpstr>CADASTROS IMPORTANTES</vt:lpstr>
      <vt:lpstr>CADASTRO IMPORTANTES</vt:lpstr>
      <vt:lpstr>NOMEAÇÕES</vt:lpstr>
      <vt:lpstr>Obrigada!!!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Marcia</cp:lastModifiedBy>
  <cp:revision>13</cp:revision>
  <dcterms:created xsi:type="dcterms:W3CDTF">2016-10-14T13:53:58Z</dcterms:created>
  <dcterms:modified xsi:type="dcterms:W3CDTF">2016-11-21T12:37:51Z</dcterms:modified>
</cp:coreProperties>
</file>